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0" roundtripDataSignature="AMtx7migOmbSGwQaAJpqshsmWvnAA6pn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0" name="Google Shape;200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1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2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25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4" name="Google Shape;44;p25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9" name="Google Shape;49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20" name="Google Shape;2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" name="Google Shape;32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" name="Google Shape;36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21.jpg"/><Relationship Id="rId5" Type="http://schemas.openxmlformats.org/officeDocument/2006/relationships/image" Target="../media/image23.jpg"/><Relationship Id="rId6" Type="http://schemas.openxmlformats.org/officeDocument/2006/relationships/image" Target="../media/image15.jpg"/><Relationship Id="rId7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g"/><Relationship Id="rId4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5.jpg"/><Relationship Id="rId5" Type="http://schemas.openxmlformats.org/officeDocument/2006/relationships/image" Target="../media/image7.jpg"/><Relationship Id="rId6" Type="http://schemas.openxmlformats.org/officeDocument/2006/relationships/image" Target="../media/image12.jpg"/><Relationship Id="rId7" Type="http://schemas.openxmlformats.org/officeDocument/2006/relationships/image" Target="../media/image11.jpg"/><Relationship Id="rId8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"/>
          <p:cNvSpPr txBox="1"/>
          <p:nvPr>
            <p:ph type="ctrTitle"/>
          </p:nvPr>
        </p:nvSpPr>
        <p:spPr>
          <a:xfrm>
            <a:off x="311700" y="309200"/>
            <a:ext cx="8276700" cy="1523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it"/>
              <a:t>Lo sport ci aiuta a crescere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t/>
            </a:r>
            <a:endParaRPr/>
          </a:p>
        </p:txBody>
      </p:sp>
      <p:sp>
        <p:nvSpPr>
          <p:cNvPr id="55" name="Google Shape;55;p1"/>
          <p:cNvSpPr txBox="1"/>
          <p:nvPr>
            <p:ph idx="1" type="subTitle"/>
          </p:nvPr>
        </p:nvSpPr>
        <p:spPr>
          <a:xfrm>
            <a:off x="311700" y="3824650"/>
            <a:ext cx="7161600" cy="8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it">
                <a:solidFill>
                  <a:schemeClr val="accent5"/>
                </a:solidFill>
              </a:rPr>
              <a:t>    Lo sport va oltre la semplice attività fisica</a:t>
            </a:r>
            <a:endParaRPr>
              <a:solidFill>
                <a:schemeClr val="accent5"/>
              </a:solidFill>
            </a:endParaRPr>
          </a:p>
        </p:txBody>
      </p:sp>
      <p:sp>
        <p:nvSpPr>
          <p:cNvPr id="56" name="Google Shape;56;p1"/>
          <p:cNvSpPr txBox="1"/>
          <p:nvPr/>
        </p:nvSpPr>
        <p:spPr>
          <a:xfrm>
            <a:off x="396975" y="1144721"/>
            <a:ext cx="6907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29475" y="1455025"/>
            <a:ext cx="3752826" cy="2526125"/>
          </a:xfrm>
          <a:prstGeom prst="rect">
            <a:avLst/>
          </a:prstGeom>
          <a:solidFill>
            <a:srgbClr val="DDDDDD"/>
          </a:solidFill>
          <a:ln>
            <a:noFill/>
          </a:ln>
        </p:spPr>
      </p:pic>
      <p:sp>
        <p:nvSpPr>
          <p:cNvPr id="58" name="Google Shape;58;p1"/>
          <p:cNvSpPr/>
          <p:nvPr/>
        </p:nvSpPr>
        <p:spPr>
          <a:xfrm>
            <a:off x="3155309" y="2142604"/>
            <a:ext cx="737191" cy="296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"/>
          <p:cNvSpPr/>
          <p:nvPr/>
        </p:nvSpPr>
        <p:spPr>
          <a:xfrm>
            <a:off x="5171951" y="2142604"/>
            <a:ext cx="737191" cy="296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/>
          <p:nvPr/>
        </p:nvSpPr>
        <p:spPr>
          <a:xfrm>
            <a:off x="4097079" y="2142603"/>
            <a:ext cx="538716" cy="2962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/>
          <p:nvPr/>
        </p:nvSpPr>
        <p:spPr>
          <a:xfrm>
            <a:off x="519650" y="297544"/>
            <a:ext cx="8229600" cy="47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Il decalogo del Fair play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1} </a:t>
            </a:r>
            <a:r>
              <a:rPr lang="it" sz="1600">
                <a:solidFill>
                  <a:schemeClr val="dk2"/>
                </a:solidFill>
              </a:rPr>
              <a:t>L</a:t>
            </a: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 sport dovrebbe essere innazitutto un occasione di gioia e piacere non solo una ricerca ossessiva della vittoria.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2)Giocare con lealtà:comportarsi in modo onesto e trasparente,senza ricorrere a inganni o sotterfugi.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3) </a:t>
            </a:r>
            <a:r>
              <a:rPr lang="it" sz="1600">
                <a:solidFill>
                  <a:schemeClr val="dk2"/>
                </a:solidFill>
              </a:rPr>
              <a:t>R</a:t>
            </a: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ispettare le regole del gioco: seguire le norme stabilite</a:t>
            </a:r>
            <a:r>
              <a:rPr lang="it" sz="1600">
                <a:solidFill>
                  <a:schemeClr val="dk2"/>
                </a:solidFill>
              </a:rPr>
              <a:t>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4) R</a:t>
            </a:r>
            <a:r>
              <a:rPr lang="it" sz="1600">
                <a:solidFill>
                  <a:schemeClr val="dk2"/>
                </a:solidFill>
              </a:rPr>
              <a:t>i</a:t>
            </a: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spettare gli avversari: considerarli come persone non solo come ostacoli e riconoscere il loro meriti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5) Rispettare i compagni di squadra, gli arbitri e gli spettatori: mantenere un comportamento educato e non aggressivo con tutti i partecipanti e gli attori del contesto sportivo.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6) Accettare la sconfitta con dignità: imparare dall'esperienza e non cercare scuse o colpe.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7) Rifiutare il doping, il razzismo, la violenza,la violenza e la corruzione.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8) Essere generosi e aiutare il prossimo: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9) Promuovere i valori del Fair play in ogni contesto.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10)Il Fair play h</a:t>
            </a:r>
            <a:r>
              <a:rPr lang="it" sz="1600">
                <a:solidFill>
                  <a:schemeClr val="dk2"/>
                </a:solidFill>
              </a:rPr>
              <a:t>a</a:t>
            </a:r>
            <a:r>
              <a:rPr b="0" i="0" lang="it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valori universali, come il rispetto per gli altri, l'onestà e la solidarietà.</a:t>
            </a:r>
            <a:endParaRPr b="0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/>
          <p:nvPr/>
        </p:nvSpPr>
        <p:spPr>
          <a:xfrm>
            <a:off x="5368050" y="4309400"/>
            <a:ext cx="1807500" cy="8649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1"/>
          <p:cNvSpPr/>
          <p:nvPr/>
        </p:nvSpPr>
        <p:spPr>
          <a:xfrm>
            <a:off x="4499779" y="4187550"/>
            <a:ext cx="890700" cy="7461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 txBox="1"/>
          <p:nvPr/>
        </p:nvSpPr>
        <p:spPr>
          <a:xfrm>
            <a:off x="4483625" y="4243600"/>
            <a:ext cx="968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Duravano 7 giorni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1905998" y="3977100"/>
            <a:ext cx="2231400" cy="11070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 txBox="1"/>
          <p:nvPr/>
        </p:nvSpPr>
        <p:spPr>
          <a:xfrm>
            <a:off x="1906000" y="4361250"/>
            <a:ext cx="2536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Se c’erano guerre dovevano essere sospese per la durata dei giochi</a:t>
            </a:r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 txBox="1"/>
          <p:nvPr/>
        </p:nvSpPr>
        <p:spPr>
          <a:xfrm>
            <a:off x="1905175" y="4130250"/>
            <a:ext cx="2536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MENTRE SI SVOLGEVANO I GIOCHI</a:t>
            </a:r>
            <a:endParaRPr b="0" i="0" sz="10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163175" y="3893525"/>
            <a:ext cx="1582800" cy="1069200"/>
          </a:xfrm>
          <a:prstGeom prst="roundRect">
            <a:avLst>
              <a:gd fmla="val 16667" name="adj"/>
            </a:avLst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 txBox="1"/>
          <p:nvPr/>
        </p:nvSpPr>
        <p:spPr>
          <a:xfrm>
            <a:off x="3116075" y="271900"/>
            <a:ext cx="2721600" cy="10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LE OLIMPIADI</a:t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1340925" y="697675"/>
            <a:ext cx="830700" cy="622800"/>
          </a:xfrm>
          <a:prstGeom prst="rect">
            <a:avLst/>
          </a:prstGeom>
          <a:solidFill>
            <a:srgbClr val="FF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FFFF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1"/>
          <p:cNvSpPr txBox="1"/>
          <p:nvPr/>
        </p:nvSpPr>
        <p:spPr>
          <a:xfrm>
            <a:off x="1334925" y="795250"/>
            <a:ext cx="968100" cy="5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i templi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1"/>
          <p:cNvSpPr txBox="1"/>
          <p:nvPr/>
        </p:nvSpPr>
        <p:spPr>
          <a:xfrm>
            <a:off x="1267525" y="1290700"/>
            <a:ext cx="968100" cy="3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erano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1"/>
          <p:cNvSpPr/>
          <p:nvPr/>
        </p:nvSpPr>
        <p:spPr>
          <a:xfrm>
            <a:off x="103625" y="1943275"/>
            <a:ext cx="1542300" cy="1153200"/>
          </a:xfrm>
          <a:prstGeom prst="rect">
            <a:avLst/>
          </a:prstGeom>
          <a:solidFill>
            <a:srgbClr val="EA9999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"/>
          <p:cNvSpPr/>
          <p:nvPr/>
        </p:nvSpPr>
        <p:spPr>
          <a:xfrm>
            <a:off x="2055100" y="1998400"/>
            <a:ext cx="1706700" cy="1069200"/>
          </a:xfrm>
          <a:prstGeom prst="rect">
            <a:avLst/>
          </a:prstGeom>
          <a:solidFill>
            <a:srgbClr val="EEEEEE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1"/>
          <p:cNvSpPr txBox="1"/>
          <p:nvPr/>
        </p:nvSpPr>
        <p:spPr>
          <a:xfrm>
            <a:off x="313675" y="3273163"/>
            <a:ext cx="66426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1"/>
          <p:cNvSpPr txBox="1"/>
          <p:nvPr/>
        </p:nvSpPr>
        <p:spPr>
          <a:xfrm>
            <a:off x="313675" y="2081650"/>
            <a:ext cx="1407000" cy="8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LUOGHI DOVE SI SVOLGEVAnO LE CERIMONIE RELIGIOSE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1"/>
          <p:cNvSpPr txBox="1"/>
          <p:nvPr/>
        </p:nvSpPr>
        <p:spPr>
          <a:xfrm>
            <a:off x="2055075" y="1998450"/>
            <a:ext cx="1845300" cy="1069200"/>
          </a:xfrm>
          <a:prstGeom prst="rect">
            <a:avLst/>
          </a:prstGeom>
          <a:solidFill>
            <a:srgbClr val="F1C23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 SVOLGEVANO ANCHE DEI GIOCHI IN ONORE DI ZEUS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GIOCHI CHIAMATI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1"/>
          <p:cNvSpPr txBox="1"/>
          <p:nvPr/>
        </p:nvSpPr>
        <p:spPr>
          <a:xfrm>
            <a:off x="2092575" y="4044650"/>
            <a:ext cx="1582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>
            <a:off x="2349263" y="3289100"/>
            <a:ext cx="1337700" cy="622800"/>
          </a:xfrm>
          <a:prstGeom prst="ellipse">
            <a:avLst/>
          </a:prstGeom>
          <a:solidFill>
            <a:srgbClr val="CFE2F3"/>
          </a:solidFill>
          <a:ln cap="flat" cmpd="sng" w="9525">
            <a:solidFill>
              <a:srgbClr val="C27BA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highlight>
                <a:srgbClr val="4A86E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2482025" y="3488625"/>
            <a:ext cx="1072200" cy="274800"/>
          </a:xfrm>
          <a:prstGeom prst="rect">
            <a:avLst/>
          </a:prstGeom>
          <a:noFill/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it" sz="1200" u="none" cap="none" strike="noStrike">
                <a:solidFill>
                  <a:srgbClr val="000000"/>
                </a:solidFill>
                <a:highlight>
                  <a:srgbClr val="00FFFF"/>
                </a:highlight>
                <a:latin typeface="Arial"/>
                <a:ea typeface="Arial"/>
                <a:cs typeface="Arial"/>
                <a:sym typeface="Arial"/>
              </a:rPr>
              <a:t>OLIMPIADI</a:t>
            </a:r>
            <a:endParaRPr b="0" i="0" sz="1800" u="none" cap="none" strike="noStrike">
              <a:solidFill>
                <a:srgbClr val="595959"/>
              </a:solidFill>
              <a:highlight>
                <a:srgbClr val="00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" name="Google Shape;153;p11"/>
          <p:cNvCxnSpPr>
            <a:stCxn id="144" idx="1"/>
          </p:cNvCxnSpPr>
          <p:nvPr/>
        </p:nvCxnSpPr>
        <p:spPr>
          <a:xfrm flipH="1">
            <a:off x="678325" y="1481650"/>
            <a:ext cx="589200" cy="4617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54" name="Google Shape;154;p11"/>
          <p:cNvCxnSpPr>
            <a:stCxn id="151" idx="2"/>
          </p:cNvCxnSpPr>
          <p:nvPr/>
        </p:nvCxnSpPr>
        <p:spPr>
          <a:xfrm flipH="1">
            <a:off x="1421063" y="3600500"/>
            <a:ext cx="928200" cy="255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" name="Google Shape;155;p11"/>
          <p:cNvSpPr txBox="1"/>
          <p:nvPr/>
        </p:nvSpPr>
        <p:spPr>
          <a:xfrm>
            <a:off x="434825" y="4681800"/>
            <a:ext cx="21393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6" name="Google Shape;156;p11"/>
          <p:cNvCxnSpPr/>
          <p:nvPr/>
        </p:nvCxnSpPr>
        <p:spPr>
          <a:xfrm>
            <a:off x="2545177" y="3846218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7" name="Google Shape;157;p11"/>
          <p:cNvSpPr txBox="1"/>
          <p:nvPr/>
        </p:nvSpPr>
        <p:spPr>
          <a:xfrm>
            <a:off x="472275" y="4184400"/>
            <a:ext cx="15828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GLI ATLETI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1"/>
          <p:cNvSpPr txBox="1"/>
          <p:nvPr/>
        </p:nvSpPr>
        <p:spPr>
          <a:xfrm>
            <a:off x="5255000" y="4753100"/>
            <a:ext cx="20295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1"/>
          <p:cNvSpPr txBox="1"/>
          <p:nvPr/>
        </p:nvSpPr>
        <p:spPr>
          <a:xfrm>
            <a:off x="103625" y="4504600"/>
            <a:ext cx="1706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t" sz="1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ERANO TUTTI MASCHI</a:t>
            </a:r>
            <a:endParaRPr b="0" i="0" sz="9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0" name="Google Shape;160;p11"/>
          <p:cNvCxnSpPr/>
          <p:nvPr/>
        </p:nvCxnSpPr>
        <p:spPr>
          <a:xfrm rot="10800000">
            <a:off x="3046900" y="4133350"/>
            <a:ext cx="0" cy="345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1" name="Google Shape;161;p11"/>
          <p:cNvCxnSpPr>
            <a:stCxn id="151" idx="4"/>
            <a:endCxn id="151" idx="4"/>
          </p:cNvCxnSpPr>
          <p:nvPr/>
        </p:nvCxnSpPr>
        <p:spPr>
          <a:xfrm>
            <a:off x="3018113" y="3911900"/>
            <a:ext cx="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2" name="Google Shape;162;p11"/>
          <p:cNvSpPr txBox="1"/>
          <p:nvPr/>
        </p:nvSpPr>
        <p:spPr>
          <a:xfrm>
            <a:off x="5410550" y="4593600"/>
            <a:ext cx="1476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Si svolgevano ogni 4 anni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1"/>
          <p:cNvSpPr txBox="1"/>
          <p:nvPr/>
        </p:nvSpPr>
        <p:spPr>
          <a:xfrm>
            <a:off x="5494700" y="5065966"/>
            <a:ext cx="13377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1"/>
          <p:cNvSpPr txBox="1"/>
          <p:nvPr/>
        </p:nvSpPr>
        <p:spPr>
          <a:xfrm>
            <a:off x="5493150" y="4432688"/>
            <a:ext cx="19548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1"/>
          <p:cNvSpPr/>
          <p:nvPr/>
        </p:nvSpPr>
        <p:spPr>
          <a:xfrm>
            <a:off x="5641850" y="2499150"/>
            <a:ext cx="1706700" cy="746100"/>
          </a:xfrm>
          <a:prstGeom prst="ellipse">
            <a:avLst/>
          </a:prstGeom>
          <a:solidFill>
            <a:srgbClr val="00FF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1"/>
          <p:cNvSpPr txBox="1"/>
          <p:nvPr/>
        </p:nvSpPr>
        <p:spPr>
          <a:xfrm>
            <a:off x="5976500" y="2597500"/>
            <a:ext cx="13026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Gli sport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1"/>
          <p:cNvSpPr/>
          <p:nvPr/>
        </p:nvSpPr>
        <p:spPr>
          <a:xfrm>
            <a:off x="4770950" y="824575"/>
            <a:ext cx="968100" cy="622800"/>
          </a:xfrm>
          <a:prstGeom prst="rect">
            <a:avLst/>
          </a:prstGeom>
          <a:solidFill>
            <a:srgbClr val="FF00F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pugilato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1"/>
          <p:cNvSpPr txBox="1"/>
          <p:nvPr/>
        </p:nvSpPr>
        <p:spPr>
          <a:xfrm>
            <a:off x="5999600" y="905125"/>
            <a:ext cx="1176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1"/>
          <p:cNvSpPr/>
          <p:nvPr/>
        </p:nvSpPr>
        <p:spPr>
          <a:xfrm>
            <a:off x="6554200" y="824575"/>
            <a:ext cx="968100" cy="564300"/>
          </a:xfrm>
          <a:prstGeom prst="rect">
            <a:avLst/>
          </a:prstGeom>
          <a:solidFill>
            <a:srgbClr val="38761D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1"/>
          <p:cNvSpPr txBox="1"/>
          <p:nvPr/>
        </p:nvSpPr>
        <p:spPr>
          <a:xfrm>
            <a:off x="6599775" y="954800"/>
            <a:ext cx="830700" cy="357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it" sz="12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La lotta</a:t>
            </a:r>
            <a:endParaRPr b="0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7730075" y="795250"/>
            <a:ext cx="1247100" cy="864900"/>
          </a:xfrm>
          <a:prstGeom prst="rect">
            <a:avLst/>
          </a:prstGeom>
          <a:solidFill>
            <a:srgbClr val="CC0000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 corsa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1"/>
          <p:cNvSpPr/>
          <p:nvPr/>
        </p:nvSpPr>
        <p:spPr>
          <a:xfrm>
            <a:off x="7870175" y="2160000"/>
            <a:ext cx="1107000" cy="746100"/>
          </a:xfrm>
          <a:prstGeom prst="rect">
            <a:avLst/>
          </a:prstGeom>
          <a:solidFill>
            <a:srgbClr val="B6D7A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lancio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1"/>
          <p:cNvSpPr/>
          <p:nvPr/>
        </p:nvSpPr>
        <p:spPr>
          <a:xfrm>
            <a:off x="7977325" y="3245250"/>
            <a:ext cx="1107000" cy="1004100"/>
          </a:xfrm>
          <a:prstGeom prst="rect">
            <a:avLst/>
          </a:prstGeom>
          <a:solidFill>
            <a:srgbClr val="6AA84F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salto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lungo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11"/>
          <p:cNvCxnSpPr>
            <a:stCxn id="144" idx="3"/>
            <a:endCxn id="149" idx="0"/>
          </p:cNvCxnSpPr>
          <p:nvPr/>
        </p:nvCxnSpPr>
        <p:spPr>
          <a:xfrm>
            <a:off x="2235625" y="1481650"/>
            <a:ext cx="742200" cy="516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5" name="Google Shape;175;p11"/>
          <p:cNvCxnSpPr>
            <a:stCxn id="147" idx="2"/>
          </p:cNvCxnSpPr>
          <p:nvPr/>
        </p:nvCxnSpPr>
        <p:spPr>
          <a:xfrm>
            <a:off x="3634975" y="3736963"/>
            <a:ext cx="946200" cy="3579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6" name="Google Shape;176;p11"/>
          <p:cNvCxnSpPr>
            <a:endCxn id="167" idx="2"/>
          </p:cNvCxnSpPr>
          <p:nvPr/>
        </p:nvCxnSpPr>
        <p:spPr>
          <a:xfrm rot="10800000">
            <a:off x="5255000" y="1447375"/>
            <a:ext cx="636900" cy="11610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7" name="Google Shape;177;p11"/>
          <p:cNvCxnSpPr>
            <a:stCxn id="165" idx="0"/>
            <a:endCxn id="169" idx="2"/>
          </p:cNvCxnSpPr>
          <p:nvPr/>
        </p:nvCxnSpPr>
        <p:spPr>
          <a:xfrm flipH="1" rot="10800000">
            <a:off x="6495200" y="1388850"/>
            <a:ext cx="543000" cy="1110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11"/>
          <p:cNvCxnSpPr/>
          <p:nvPr/>
        </p:nvCxnSpPr>
        <p:spPr>
          <a:xfrm flipH="1" rot="10800000">
            <a:off x="7187050" y="1711400"/>
            <a:ext cx="784200" cy="9111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11"/>
          <p:cNvCxnSpPr>
            <a:stCxn id="165" idx="6"/>
            <a:endCxn id="172" idx="1"/>
          </p:cNvCxnSpPr>
          <p:nvPr/>
        </p:nvCxnSpPr>
        <p:spPr>
          <a:xfrm flipH="1" rot="10800000">
            <a:off x="7348550" y="2532900"/>
            <a:ext cx="521700" cy="339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11"/>
          <p:cNvCxnSpPr>
            <a:endCxn id="173" idx="1"/>
          </p:cNvCxnSpPr>
          <p:nvPr/>
        </p:nvCxnSpPr>
        <p:spPr>
          <a:xfrm>
            <a:off x="6674725" y="3245100"/>
            <a:ext cx="1302600" cy="5022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11"/>
          <p:cNvCxnSpPr>
            <a:stCxn id="151" idx="6"/>
            <a:endCxn id="165" idx="2"/>
          </p:cNvCxnSpPr>
          <p:nvPr/>
        </p:nvCxnSpPr>
        <p:spPr>
          <a:xfrm flipH="1" rot="10800000">
            <a:off x="3686963" y="2872100"/>
            <a:ext cx="1954800" cy="728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11"/>
          <p:cNvCxnSpPr>
            <a:stCxn id="134" idx="0"/>
          </p:cNvCxnSpPr>
          <p:nvPr/>
        </p:nvCxnSpPr>
        <p:spPr>
          <a:xfrm rot="10800000">
            <a:off x="3999900" y="3718100"/>
            <a:ext cx="2271900" cy="5913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11"/>
          <p:cNvCxnSpPr>
            <a:stCxn id="151" idx="0"/>
            <a:endCxn id="149" idx="2"/>
          </p:cNvCxnSpPr>
          <p:nvPr/>
        </p:nvCxnSpPr>
        <p:spPr>
          <a:xfrm rot="10800000">
            <a:off x="2977613" y="3067700"/>
            <a:ext cx="40500" cy="22140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4" name="Google Shape;184;p11"/>
          <p:cNvSpPr txBox="1"/>
          <p:nvPr/>
        </p:nvSpPr>
        <p:spPr>
          <a:xfrm>
            <a:off x="302428" y="2081416"/>
            <a:ext cx="853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302428" y="2081416"/>
            <a:ext cx="85392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"/>
          <p:cNvSpPr txBox="1"/>
          <p:nvPr/>
        </p:nvSpPr>
        <p:spPr>
          <a:xfrm>
            <a:off x="302625" y="167475"/>
            <a:ext cx="8629500" cy="49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I simboli delle olimpiadi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La bandiera olimpica 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it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Ogni cerchio rappresenta un continente: rosso l'America, Nero l'Africa, verde l'Europa, giallo l'Asia e azzurro l'Oceania. i cerchi sono uniti fra loro come lo sono gli atleti uniti dallo spirito olimpico.</a:t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400" y="1045750"/>
            <a:ext cx="4750750" cy="209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"/>
          <p:cNvSpPr txBox="1"/>
          <p:nvPr/>
        </p:nvSpPr>
        <p:spPr>
          <a:xfrm rot="132">
            <a:off x="374975" y="444711"/>
            <a:ext cx="7787100" cy="222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</a:t>
            </a:r>
            <a:r>
              <a:rPr b="0" i="0" lang="it" sz="2400" u="none" cap="none" strike="noStrike">
                <a:solidFill>
                  <a:srgbClr val="FF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Alimentazione e sport</a:t>
            </a:r>
            <a:r>
              <a:rPr b="0" i="0" lang="it" sz="2400" u="none" cap="none" strike="noStrike">
                <a:solidFill>
                  <a:schemeClr val="dk2"/>
                </a:solidFill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400" u="none" cap="none" strike="noStrike">
              <a:solidFill>
                <a:schemeClr val="dk2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Per stare bene è importante non soltanto mangiare in modo salutare, ma anche praticare uno sport oppure fare movimento come passeggiate in montagna, campagna o nei parchi e giardini della città.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Bisogna evitare una vita troppo sedentaria, come quella davanti alla TV o ai giochi elettronici.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36775" y="2352275"/>
            <a:ext cx="5634900" cy="26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"/>
          <p:cNvSpPr/>
          <p:nvPr/>
        </p:nvSpPr>
        <p:spPr>
          <a:xfrm>
            <a:off x="72350" y="-135600"/>
            <a:ext cx="9144000" cy="5279100"/>
          </a:xfrm>
          <a:prstGeom prst="triangle">
            <a:avLst>
              <a:gd fmla="val 48082" name="adj"/>
            </a:avLst>
          </a:prstGeom>
          <a:solidFill>
            <a:srgbClr val="FF99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it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3" name="Google Shape;203;p14"/>
          <p:cNvCxnSpPr/>
          <p:nvPr/>
        </p:nvCxnSpPr>
        <p:spPr>
          <a:xfrm flipH="1" rot="10800000">
            <a:off x="3193303" y="1329042"/>
            <a:ext cx="2533200" cy="17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4" name="Google Shape;204;p14"/>
          <p:cNvCxnSpPr/>
          <p:nvPr/>
        </p:nvCxnSpPr>
        <p:spPr>
          <a:xfrm flipH="1" rot="10800000">
            <a:off x="1274127" y="3731659"/>
            <a:ext cx="6650400" cy="35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5" name="Google Shape;205;p14"/>
          <p:cNvCxnSpPr/>
          <p:nvPr/>
        </p:nvCxnSpPr>
        <p:spPr>
          <a:xfrm flipH="1" rot="10800000">
            <a:off x="2028285" y="2886130"/>
            <a:ext cx="5153100" cy="5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14"/>
          <p:cNvSpPr txBox="1"/>
          <p:nvPr/>
        </p:nvSpPr>
        <p:spPr>
          <a:xfrm>
            <a:off x="2706450" y="1833175"/>
            <a:ext cx="48912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Due-tre volte alla settimana: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arti marziali, canoa, danza, nuoto.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14"/>
          <p:cNvSpPr txBox="1"/>
          <p:nvPr/>
        </p:nvSpPr>
        <p:spPr>
          <a:xfrm>
            <a:off x="1546200" y="2963738"/>
            <a:ext cx="60516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Tre volte alla settimana: (almeno 20 minuti al giorno) calcio, basket, pallavolo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4"/>
          <p:cNvSpPr txBox="1"/>
          <p:nvPr/>
        </p:nvSpPr>
        <p:spPr>
          <a:xfrm>
            <a:off x="3193300" y="301924"/>
            <a:ext cx="2912100" cy="79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Ridurre a non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Più di 2 ore al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it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Giorno i giochi elettronici </a:t>
            </a:r>
            <a:endParaRPr b="0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14"/>
          <p:cNvSpPr txBox="1"/>
          <p:nvPr/>
        </p:nvSpPr>
        <p:spPr>
          <a:xfrm>
            <a:off x="1546200" y="2367700"/>
            <a:ext cx="5511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4"/>
          <p:cNvSpPr txBox="1"/>
          <p:nvPr/>
        </p:nvSpPr>
        <p:spPr>
          <a:xfrm>
            <a:off x="872675" y="4213350"/>
            <a:ext cx="68994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Tutti i giorni: Fare una passeggiata,  giocare all' aria aperta, aiutare a casa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311700" y="445025"/>
            <a:ext cx="85659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A noi piacciono molto: La maratona, il calcio, il nuoto, la pallavolo, il tennis.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/>
              <a:t> </a:t>
            </a:r>
            <a:endParaRPr/>
          </a:p>
        </p:txBody>
      </p:sp>
      <p:pic>
        <p:nvPicPr>
          <p:cNvPr id="66" name="Google Shape;6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0175" y="3363117"/>
            <a:ext cx="1550551" cy="1780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9676" y="1419475"/>
            <a:ext cx="2300326" cy="3184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97100" y="1419475"/>
            <a:ext cx="2300325" cy="2476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2"/>
          <p:cNvPicPr preferRelativeResize="0"/>
          <p:nvPr/>
        </p:nvPicPr>
        <p:blipFill rotWithShape="1">
          <a:blip r:embed="rId6">
            <a:alphaModFix/>
          </a:blip>
          <a:srcRect b="0" l="9009" r="9008" t="0"/>
          <a:stretch/>
        </p:blipFill>
        <p:spPr>
          <a:xfrm>
            <a:off x="6368692" y="953266"/>
            <a:ext cx="2151499" cy="221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3675" y="3169375"/>
            <a:ext cx="2300323" cy="197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 txBox="1"/>
          <p:nvPr/>
        </p:nvSpPr>
        <p:spPr>
          <a:xfrm>
            <a:off x="469475" y="517974"/>
            <a:ext cx="8279700" cy="185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maratona è una specialità sia maschile sia femminile dell'atletica leggera.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E un evento di corsa su strada.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maratona piu famosa e' quella di New York.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58350" y="1672425"/>
            <a:ext cx="3949522" cy="263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22650" y="1707599"/>
            <a:ext cx="3418608" cy="256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/>
          <p:nvPr/>
        </p:nvSpPr>
        <p:spPr>
          <a:xfrm>
            <a:off x="408350" y="2085200"/>
            <a:ext cx="8541000" cy="4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4"/>
          <p:cNvSpPr txBox="1"/>
          <p:nvPr/>
        </p:nvSpPr>
        <p:spPr>
          <a:xfrm>
            <a:off x="50" y="131325"/>
            <a:ext cx="9144000" cy="32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Il calcio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 calcio è una disciplina sportiva di squadra, ciascuna squadra deve essere compost</a:t>
            </a:r>
            <a:r>
              <a:rPr lang="it" sz="1800">
                <a:solidFill>
                  <a:schemeClr val="dk2"/>
                </a:solidFill>
              </a:rPr>
              <a:t>a</a:t>
            </a: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da undici giocatori</a:t>
            </a:r>
            <a:r>
              <a:rPr lang="it" sz="1800">
                <a:solidFill>
                  <a:schemeClr val="dk2"/>
                </a:solidFill>
              </a:rPr>
              <a:t> che </a:t>
            </a: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si affrontano con l' obiettivo di segnare un numero maggiore di reti rispetto agli avversari. I calciatori possono colpire e controllare il pallone con qualsiasi parte del corpo, eccetto mani e braccia fatte per il portiere, al quale è consentito l' uso delle mani ma esclusivamente all'interno dell'area di rigore. La vittoria è attribuita alla squadra che realizza più gol al termine del tempo regolarmente 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" y="2388800"/>
            <a:ext cx="3896273" cy="275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0" y="2388800"/>
            <a:ext cx="4025549" cy="2684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"/>
              <a:t>Il nuoto</a:t>
            </a:r>
            <a:endParaRPr/>
          </a:p>
        </p:txBody>
      </p:sp>
      <p:sp>
        <p:nvSpPr>
          <p:cNvPr id="91" name="Google Shape;91;p5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200"/>
              <a:buNone/>
            </a:pPr>
            <a:r>
              <a:rPr lang="it" sz="1700"/>
              <a:t>Il nuoto è uno sport completo che fa bene al corpo e alla mente, offrendo numerosi benefici per la salute fisica e mentale. E uno sport simmetrico che coinvolge tutti i muscoli, migliorando la postura, la tonicità muscolare e la resistenza.</a:t>
            </a:r>
            <a:endParaRPr sz="1700"/>
          </a:p>
        </p:txBody>
      </p:sp>
      <p:pic>
        <p:nvPicPr>
          <p:cNvPr id="92" name="Google Shape;9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9700" y="0"/>
            <a:ext cx="6024301" cy="4918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"/>
          <p:cNvSpPr txBox="1"/>
          <p:nvPr/>
        </p:nvSpPr>
        <p:spPr>
          <a:xfrm>
            <a:off x="478375" y="591200"/>
            <a:ext cx="2746500" cy="29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La pallavolo, conosciuta anche come volley, è uno sport di squadra dinamico. Si gioca tra due squadre su un campo diviso da una rete. La palla deve essere colpita con le mani e deve cadere nel campo avversario.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" name="Google Shape;9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20159" y="423626"/>
            <a:ext cx="5382749" cy="3588525"/>
          </a:xfrm>
          <a:prstGeom prst="rect">
            <a:avLst/>
          </a:prstGeom>
          <a:noFill/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7"/>
          <p:cNvSpPr txBox="1"/>
          <p:nvPr/>
        </p:nvSpPr>
        <p:spPr>
          <a:xfrm>
            <a:off x="25" y="473725"/>
            <a:ext cx="9144000" cy="1579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t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Il tennis è uno sport di racchetta individuale o di doppio, giocato su un campo diviso a metà da una rete bassa. L' obiettivo è colpire la palla con la racchetta e farla cadere all' interno dei limiti del campo l’avversario facendo in modo che l' avversario non riesce a ribatterla.</a:t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205624"/>
            <a:ext cx="4182298" cy="2785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87100" y="2434125"/>
            <a:ext cx="4656900" cy="232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"/>
          <p:cNvSpPr txBox="1"/>
          <p:nvPr>
            <p:ph type="title"/>
          </p:nvPr>
        </p:nvSpPr>
        <p:spPr>
          <a:xfrm>
            <a:off x="311700" y="427257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it">
                <a:solidFill>
                  <a:schemeClr val="accent1"/>
                </a:solidFill>
              </a:rPr>
              <a:t>Il Fair play: concetto presente in tutti gli sport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t/>
            </a:r>
            <a:endParaRPr/>
          </a:p>
        </p:txBody>
      </p:sp>
      <p:sp>
        <p:nvSpPr>
          <p:cNvPr id="111" name="Google Shape;111;p8"/>
          <p:cNvSpPr txBox="1"/>
          <p:nvPr>
            <p:ph idx="1" type="body"/>
          </p:nvPr>
        </p:nvSpPr>
        <p:spPr>
          <a:xfrm>
            <a:off x="585026" y="1392825"/>
            <a:ext cx="3745500" cy="29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it" sz="1800"/>
              <a:t>Il Fair play, espressione Inglese che significa letteralmente “gioco leale” o “gioco pulito”,è un concetto fondamentale nello sport e non solo, che va oltre il semplice rispetto delle regole. Rappresenta un'etica comportamentale basata su integrità, rispetto, onestà e sportività.</a:t>
            </a:r>
            <a:endParaRPr sz="1800"/>
          </a:p>
        </p:txBody>
      </p:sp>
      <p:sp>
        <p:nvSpPr>
          <p:cNvPr id="112" name="Google Shape;112;p8"/>
          <p:cNvSpPr txBox="1"/>
          <p:nvPr>
            <p:ph idx="2" type="body"/>
          </p:nvPr>
        </p:nvSpPr>
        <p:spPr>
          <a:xfrm>
            <a:off x="3695800" y="1108525"/>
            <a:ext cx="4882200" cy="34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400"/>
              <a:buNone/>
            </a:pPr>
            <a:r>
              <a:rPr lang="it"/>
              <a:t>           Esempio</a:t>
            </a:r>
            <a:endParaRPr/>
          </a:p>
        </p:txBody>
      </p:sp>
      <p:pic>
        <p:nvPicPr>
          <p:cNvPr id="113" name="Google Shape;113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30525" y="1537500"/>
            <a:ext cx="4247475" cy="2831624"/>
          </a:xfrm>
          <a:prstGeom prst="rect">
            <a:avLst/>
          </a:prstGeom>
          <a:noFill/>
          <a:ln cap="flat" cmpd="sng" w="762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/>
          <p:nvPr>
            <p:ph idx="1" type="body"/>
          </p:nvPr>
        </p:nvSpPr>
        <p:spPr>
          <a:xfrm>
            <a:off x="1273850" y="4059575"/>
            <a:ext cx="66966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it"/>
              <a:t>Comportamento leale e corretto con gli avversari di gioco</a:t>
            </a:r>
            <a:endParaRPr/>
          </a:p>
        </p:txBody>
      </p:sp>
      <p:pic>
        <p:nvPicPr>
          <p:cNvPr id="119" name="Google Shape;119;p9"/>
          <p:cNvPicPr preferRelativeResize="0"/>
          <p:nvPr/>
        </p:nvPicPr>
        <p:blipFill rotWithShape="1">
          <a:blip r:embed="rId3">
            <a:alphaModFix/>
          </a:blip>
          <a:srcRect b="6851" l="0" r="0" t="6843"/>
          <a:stretch/>
        </p:blipFill>
        <p:spPr>
          <a:xfrm>
            <a:off x="657225" y="152400"/>
            <a:ext cx="2466975" cy="1660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24200" y="152400"/>
            <a:ext cx="2279025" cy="158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9"/>
          <p:cNvPicPr preferRelativeResize="0"/>
          <p:nvPr/>
        </p:nvPicPr>
        <p:blipFill rotWithShape="1">
          <a:blip r:embed="rId5">
            <a:alphaModFix/>
          </a:blip>
          <a:srcRect b="68" l="0" r="0" t="59"/>
          <a:stretch/>
        </p:blipFill>
        <p:spPr>
          <a:xfrm>
            <a:off x="657225" y="1971675"/>
            <a:ext cx="2466974" cy="18414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22550" y="152400"/>
            <a:ext cx="2776824" cy="1585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422571" y="1978075"/>
            <a:ext cx="2767206" cy="184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3525" y="1971675"/>
            <a:ext cx="2216968" cy="184785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